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9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260" r:id="rId82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04" autoAdjust="0"/>
    <p:restoredTop sz="82491" autoAdjust="0"/>
  </p:normalViewPr>
  <p:slideViewPr>
    <p:cSldViewPr>
      <p:cViewPr>
        <p:scale>
          <a:sx n="80" d="100"/>
          <a:sy n="80" d="100"/>
        </p:scale>
        <p:origin x="1140" y="396"/>
      </p:cViewPr>
      <p:guideLst>
        <p:guide orient="horz" pos="2160"/>
        <p:guide pos="32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53D9C-8FBA-4B09-9CEC-8E547400B697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42FCC-8D48-4A53-A8BF-DBBC7AC73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7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NSS John Guilday Cave Preserve is located along U.S. Highway 220 a few miles south of Franklin, West Virginia. It's named for John Guilday, a caver and paleontologist who died in 1982.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1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back of New Trout is very dusty . .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8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in some places small.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3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New Trout has a breakdown maze. In 1990 a group of cavers became lost in the maze and had to be rescued. Their story was told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Reader's Digest.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39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the back of the Historic Section the passage continues as a crack between bedding planes.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73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1987 a way beyond the bedding plane crack was found which ultimately led to doubling the known extent of the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42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way was dug under the lower of the two bedding planes.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74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Dust masks are required in this section because of the loose fine dirt.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22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of the rooms beyond the dig, Thrush Hall, was named for a fungal infection contracted by Gordon Brace, the first person in the area without a dust mask.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39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Beyond Thrush Hall the bedding plane crack is followed again to more rooms.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8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Respite Room is one of the larger rooms in the new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8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Visitors are welcomed by a visitor booth with information about the property, the caves, and the NSS.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41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Snow Flake Palace can only be reached by very small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98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Not all of the passage in the new section is large.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39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Relaxing after the breakdown crawl.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72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Repeated digs were required for further exploration.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22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small window between parallel passages led to . .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60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Union Station is the largest room in the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109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Some of the bedding plane cracks did not go far.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00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Toward the rear of the cave the digs became more and more grim.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32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Fossil shells on the wall of New Trout.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69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Chert layers such as this are seen in all three of the major caves on the preserve.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0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New Trout is the first cave most people see when entering the property.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27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Camp Misery in the back of New Trout.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1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1983 NSS cavers established a trail to direct traffic on the property.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59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Fencing was installed to control erosion on the Steep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hill side.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581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Many volunteers assisted in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trail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66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next cave most visitors are likely to see is Trout.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32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Its parallel entrances are easily seen from the highway.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52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Dave West and Tom Kaye were responsible for much of the mapping of the caves on the preserve.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878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entrance to Trout provides an excellent view of the valley below.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5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Unused faggot torches from salt pet.re mining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47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Ice formations near the Trout entrance.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It's entrance is in the flank of an anticline.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494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ice formations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150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Much of Trout is floored with large breakdown.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3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Many of the passages are of ample dimensions.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988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Trout has been used for a NCRC rescue simulation.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17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There are several apparent small caves on the cliffs of the property. This is Kathy's Crack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070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Root Hole.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024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Trammelton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fifty-foot through trip is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138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last cave most visitors to the property see is Hamilton.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255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Its entrance is smaller than the entrances for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other two caves.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7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Hamilton Cave is the largest cave on the property with over 4. 5 miles of surveyed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2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This portion of the New Trout map shows approximately one half of the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2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Fred Grady discovered significant bone deposits in the cave during the 1970s.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1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Buck Keller assisted Fred and also made several important discoveries.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206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Many of the passages near the bone sites are narrow.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739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Among the bones they found was a ne a rly complete skull of a large Jaguar,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644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upper and lower jaws of an extinct cheetah-like cat,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780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canine of a sabertoothed cat,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09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upper and lower teeth of another saber-toothed cat, 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279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teeth and jaw parts of an extinct peccary related to present day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javalinas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3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Some of the early signatures found in Hamilton Cave date back to the middle 1800's.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241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of the signatures is that of William McCoy, a former owner of the property.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59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Looking back to the entrance one views a typical cross section of New Trout.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515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NSS management committee has photographed the signatures.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737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Hamilton has a few formation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06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Some more formations.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260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but most of the passage is stoop way.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46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the back of Historic Section of Hamilton is the notorious Air-Blower passage.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40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Air-Blower is not a passage for large people.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2847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Many cavers elect not to try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637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Beyond the Air-Blower is the Star Chamber.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5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Followed by the Bowl Room, the largest room in the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3443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It's covered by large breakdown.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Ray Garton and others have been studying several significant bone sites in New Trout since the 1970's.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483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bottom of the Bowl Room is the deepest point in Hamilton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39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This historic marker was posted along the highway in front of the property for many years, but it was washed away by a major flood in November 1985.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845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flood also uncovered NSS Flood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903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Its entrance is in a stream bank.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03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is extremely tight.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6368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cave is the most decorated one on the property.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3462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However, it has very little walking passage.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546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Some of its passages have never been entered to avoid damaging the formations.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3005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Recreational trips to NSS Flood Cave are discouraged to protect its many delicate features.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110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preceding program was produced by the NSS John Guilday Cave Preserve Management Committee using slides provided by Barry Chute, Don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Glasko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Fred Grady, Tom Kaye, Steve Swanson, and Dave West.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0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Here are Fred Grady, Jia Gyorko, and Ray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Gart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on with a load of bone matrix.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07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New Trout was mined for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saltpeter in the 1800's. These are some of the paddles found in the cave in the late 1980's. They are now located in the NSS museum.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442FCC-8D48-4A53-A8BF-DBBC7AC732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8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6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1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6755D-0C50-4CF7-8D9A-9CA1BD214442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5E8A5-FCBF-48CA-A7F5-01B8B9671E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04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CFFA-A183-496D-8A54-36B497AE7AB7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36C64-DF48-4C6A-92F0-49B3F6E2E4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31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40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D4905-9694-407C-A4DF-D173A951D97F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458E0-A9C5-4D41-B769-CA0BE501A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80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9D4EC-F6A8-4AFA-8D40-58766373DCC9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EF945-AC0D-42BF-BB3B-B40BDE864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39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2"/>
            <a:ext cx="874395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514368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1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7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84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21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57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946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809ED-DC07-41C8-B633-A34EC20746A6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087B4-B9BC-44CE-A2E6-EA54836096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4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2"/>
            <a:ext cx="4543425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2"/>
            <a:ext cx="4543425" cy="4525963"/>
          </a:xfrm>
        </p:spPr>
        <p:txBody>
          <a:bodyPr/>
          <a:lstStyle>
            <a:lvl1pPr>
              <a:defRPr sz="3150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CDCDA-5F91-4362-9015-CD1F1DD51354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A4664-F50D-4AFA-94FA-47370A5A9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33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1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68" indent="0">
              <a:buNone/>
              <a:defRPr sz="2250" b="1"/>
            </a:lvl2pPr>
            <a:lvl3pPr marL="1028737" indent="0">
              <a:buNone/>
              <a:defRPr sz="2025" b="1"/>
            </a:lvl3pPr>
            <a:lvl4pPr marL="1543105" indent="0">
              <a:buNone/>
              <a:defRPr sz="1800" b="1"/>
            </a:lvl4pPr>
            <a:lvl5pPr marL="2057473" indent="0">
              <a:buNone/>
              <a:defRPr sz="1800" b="1"/>
            </a:lvl5pPr>
            <a:lvl6pPr marL="2571841" indent="0">
              <a:buNone/>
              <a:defRPr sz="1800" b="1"/>
            </a:lvl6pPr>
            <a:lvl7pPr marL="3086210" indent="0">
              <a:buNone/>
              <a:defRPr sz="1800" b="1"/>
            </a:lvl7pPr>
            <a:lvl8pPr marL="3600578" indent="0">
              <a:buNone/>
              <a:defRPr sz="1800" b="1"/>
            </a:lvl8pPr>
            <a:lvl9pPr marL="411494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1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3" y="1535113"/>
            <a:ext cx="4546997" cy="639762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68" indent="0">
              <a:buNone/>
              <a:defRPr sz="2250" b="1"/>
            </a:lvl2pPr>
            <a:lvl3pPr marL="1028737" indent="0">
              <a:buNone/>
              <a:defRPr sz="2025" b="1"/>
            </a:lvl3pPr>
            <a:lvl4pPr marL="1543105" indent="0">
              <a:buNone/>
              <a:defRPr sz="1800" b="1"/>
            </a:lvl4pPr>
            <a:lvl5pPr marL="2057473" indent="0">
              <a:buNone/>
              <a:defRPr sz="1800" b="1"/>
            </a:lvl5pPr>
            <a:lvl6pPr marL="2571841" indent="0">
              <a:buNone/>
              <a:defRPr sz="1800" b="1"/>
            </a:lvl6pPr>
            <a:lvl7pPr marL="3086210" indent="0">
              <a:buNone/>
              <a:defRPr sz="1800" b="1"/>
            </a:lvl7pPr>
            <a:lvl8pPr marL="3600578" indent="0">
              <a:buNone/>
              <a:defRPr sz="1800" b="1"/>
            </a:lvl8pPr>
            <a:lvl9pPr marL="411494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3" y="2174875"/>
            <a:ext cx="4546997" cy="3951288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140C-6E28-4993-A605-8E8F8A9FF768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FA51-3C48-4FA8-8C9C-A0C551E46F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17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CA756-1CCB-4E67-810B-B62771F9CB11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97DEB-4C94-48FB-820E-B8C3478100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08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EEA0F-4722-4297-B26A-49B60BE73978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2849C-DC9E-403F-ADB4-A61079BE6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15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2" y="273052"/>
            <a:ext cx="5750719" cy="5853113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352" cy="4691063"/>
          </a:xfrm>
        </p:spPr>
        <p:txBody>
          <a:bodyPr/>
          <a:lstStyle>
            <a:lvl1pPr marL="0" indent="0">
              <a:buNone/>
              <a:defRPr sz="1575"/>
            </a:lvl1pPr>
            <a:lvl2pPr marL="514368" indent="0">
              <a:buNone/>
              <a:defRPr sz="1350"/>
            </a:lvl2pPr>
            <a:lvl3pPr marL="1028737" indent="0">
              <a:buNone/>
              <a:defRPr sz="1125"/>
            </a:lvl3pPr>
            <a:lvl4pPr marL="1543105" indent="0">
              <a:buNone/>
              <a:defRPr sz="1013"/>
            </a:lvl4pPr>
            <a:lvl5pPr marL="2057473" indent="0">
              <a:buNone/>
              <a:defRPr sz="1013"/>
            </a:lvl5pPr>
            <a:lvl6pPr marL="2571841" indent="0">
              <a:buNone/>
              <a:defRPr sz="1013"/>
            </a:lvl6pPr>
            <a:lvl7pPr marL="3086210" indent="0">
              <a:buNone/>
              <a:defRPr sz="1013"/>
            </a:lvl7pPr>
            <a:lvl8pPr marL="3600578" indent="0">
              <a:buNone/>
              <a:defRPr sz="1013"/>
            </a:lvl8pPr>
            <a:lvl9pPr marL="4114946" indent="0">
              <a:buNone/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AFDF6-A47B-417B-8425-513773E1ABD4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39713-E360-4CDB-B882-D008328692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399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2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68" indent="0">
              <a:buNone/>
              <a:defRPr sz="3150"/>
            </a:lvl2pPr>
            <a:lvl3pPr marL="1028737" indent="0">
              <a:buNone/>
              <a:defRPr sz="2700"/>
            </a:lvl3pPr>
            <a:lvl4pPr marL="1543105" indent="0">
              <a:buNone/>
              <a:defRPr sz="2250"/>
            </a:lvl4pPr>
            <a:lvl5pPr marL="2057473" indent="0">
              <a:buNone/>
              <a:defRPr sz="2250"/>
            </a:lvl5pPr>
            <a:lvl6pPr marL="2571841" indent="0">
              <a:buNone/>
              <a:defRPr sz="2250"/>
            </a:lvl6pPr>
            <a:lvl7pPr marL="3086210" indent="0">
              <a:buNone/>
              <a:defRPr sz="2250"/>
            </a:lvl7pPr>
            <a:lvl8pPr marL="3600578" indent="0">
              <a:buNone/>
              <a:defRPr sz="2250"/>
            </a:lvl8pPr>
            <a:lvl9pPr marL="4114946" indent="0">
              <a:buNone/>
              <a:defRPr sz="22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575"/>
            </a:lvl1pPr>
            <a:lvl2pPr marL="514368" indent="0">
              <a:buNone/>
              <a:defRPr sz="1350"/>
            </a:lvl2pPr>
            <a:lvl3pPr marL="1028737" indent="0">
              <a:buNone/>
              <a:defRPr sz="1125"/>
            </a:lvl3pPr>
            <a:lvl4pPr marL="1543105" indent="0">
              <a:buNone/>
              <a:defRPr sz="1013"/>
            </a:lvl4pPr>
            <a:lvl5pPr marL="2057473" indent="0">
              <a:buNone/>
              <a:defRPr sz="1013"/>
            </a:lvl5pPr>
            <a:lvl6pPr marL="2571841" indent="0">
              <a:buNone/>
              <a:defRPr sz="1013"/>
            </a:lvl6pPr>
            <a:lvl7pPr marL="3086210" indent="0">
              <a:buNone/>
              <a:defRPr sz="1013"/>
            </a:lvl7pPr>
            <a:lvl8pPr marL="3600578" indent="0">
              <a:buNone/>
              <a:defRPr sz="1013"/>
            </a:lvl8pPr>
            <a:lvl9pPr marL="4114946" indent="0">
              <a:buNone/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E9D9C-9324-4A1D-B15C-6ED582FFFB6F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6AAF9-87D3-4A80-8DF3-5455742C1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52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14351" y="274638"/>
            <a:ext cx="9258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1" y="1600202"/>
            <a:ext cx="9258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2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F93C5A-67A2-4C1F-8741-FF83D1266E90}" type="datetimeFigureOut">
              <a:rPr lang="en-US"/>
              <a:pPr>
                <a:defRPr/>
              </a:pPr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6" y="6356352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2"/>
            <a:ext cx="2400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35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61F922E8-567A-4F67-871A-0C225DBC3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5pPr>
      <a:lvl6pPr marL="514368" algn="ctr" rtl="0" fontAlgn="base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6pPr>
      <a:lvl7pPr marL="1028737" algn="ctr" rtl="0" fontAlgn="base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7pPr>
      <a:lvl8pPr marL="1543105" algn="ctr" rtl="0" fontAlgn="base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8pPr>
      <a:lvl9pPr marL="2057473" algn="ctr" rtl="0" fontAlgn="base">
        <a:spcBef>
          <a:spcPct val="0"/>
        </a:spcBef>
        <a:spcAft>
          <a:spcPct val="0"/>
        </a:spcAft>
        <a:defRPr sz="4950">
          <a:solidFill>
            <a:schemeClr val="tx1"/>
          </a:solidFill>
          <a:latin typeface="Calibri" pitchFamily="34" charset="0"/>
        </a:defRPr>
      </a:lvl9pPr>
    </p:titleStyle>
    <p:bodyStyle>
      <a:lvl1pPr marL="385776" indent="-3857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48" indent="-32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285921" indent="-2571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89" indent="-2571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314657" indent="-25718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829026" indent="-257184" algn="l" defTabSz="1028737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3394" indent="-257184" algn="l" defTabSz="1028737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857762" indent="-257184" algn="l" defTabSz="1028737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372130" indent="-257184" algn="l" defTabSz="1028737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68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37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105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73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841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210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578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946" algn="l" defTabSz="1028737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ves.org/" TargetMode="External"/><Relationship Id="rId4" Type="http://schemas.openxmlformats.org/officeDocument/2006/relationships/hyperlink" Target="mailto:nss@caves.or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John Guilday </a:t>
            </a:r>
            <a:b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Cave Preserve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/>
              <a:t>Guilday Cave Preserve Management Committee (1992)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/>
              <a:t>S628             81 Slides           2/4/2021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9">
            <a:extLst>
              <a:ext uri="{FF2B5EF4-FFF2-40B4-BE49-F238E27FC236}">
                <a16:creationId xmlns:a16="http://schemas.microsoft.com/office/drawing/2014/main" id="{A1166C65-F0E7-40D0-B2C5-B4AFDF8C47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0" y="1140174"/>
            <a:ext cx="6858000" cy="457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43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0">
            <a:extLst>
              <a:ext uri="{FF2B5EF4-FFF2-40B4-BE49-F238E27FC236}">
                <a16:creationId xmlns:a16="http://schemas.microsoft.com/office/drawing/2014/main" id="{A2EB6ED1-EE4C-464D-AB4E-C16FCA4152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024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7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1">
            <a:extLst>
              <a:ext uri="{FF2B5EF4-FFF2-40B4-BE49-F238E27FC236}">
                <a16:creationId xmlns:a16="http://schemas.microsoft.com/office/drawing/2014/main" id="{8563C0E5-6A18-4F6F-B215-E9E8F6D748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024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8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2">
            <a:extLst>
              <a:ext uri="{FF2B5EF4-FFF2-40B4-BE49-F238E27FC236}">
                <a16:creationId xmlns:a16="http://schemas.microsoft.com/office/drawing/2014/main" id="{63B1B7A5-DEED-4A50-843D-9C19F4AF02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008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3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3">
            <a:extLst>
              <a:ext uri="{FF2B5EF4-FFF2-40B4-BE49-F238E27FC236}">
                <a16:creationId xmlns:a16="http://schemas.microsoft.com/office/drawing/2014/main" id="{4E3E35C9-ED0E-437E-AA3A-4879D2BF5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1002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87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4">
            <a:extLst>
              <a:ext uri="{FF2B5EF4-FFF2-40B4-BE49-F238E27FC236}">
                <a16:creationId xmlns:a16="http://schemas.microsoft.com/office/drawing/2014/main" id="{B7A7CD3B-5B25-452B-A003-86647BAA0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01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6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5">
            <a:extLst>
              <a:ext uri="{FF2B5EF4-FFF2-40B4-BE49-F238E27FC236}">
                <a16:creationId xmlns:a16="http://schemas.microsoft.com/office/drawing/2014/main" id="{AA850757-932E-457D-9F2A-566200DFDF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0287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75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6">
            <a:extLst>
              <a:ext uri="{FF2B5EF4-FFF2-40B4-BE49-F238E27FC236}">
                <a16:creationId xmlns:a16="http://schemas.microsoft.com/office/drawing/2014/main" id="{1E2DE223-0DB7-42A8-86BD-3D2C34B494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1003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1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7">
            <a:extLst>
              <a:ext uri="{FF2B5EF4-FFF2-40B4-BE49-F238E27FC236}">
                <a16:creationId xmlns:a16="http://schemas.microsoft.com/office/drawing/2014/main" id="{67080D5B-2AFD-4BE0-8997-E6C11E3DC5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1003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03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8">
            <a:extLst>
              <a:ext uri="{FF2B5EF4-FFF2-40B4-BE49-F238E27FC236}">
                <a16:creationId xmlns:a16="http://schemas.microsoft.com/office/drawing/2014/main" id="{734FC1FE-C49A-4F28-9548-FF577801AD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013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2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">
            <a:extLst>
              <a:ext uri="{FF2B5EF4-FFF2-40B4-BE49-F238E27FC236}">
                <a16:creationId xmlns:a16="http://schemas.microsoft.com/office/drawing/2014/main" id="{34B9CE7B-95D7-4DBD-AD48-A7AD0C6F0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0000">
            <a:off x="394" y="7313"/>
            <a:ext cx="10313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19">
            <a:extLst>
              <a:ext uri="{FF2B5EF4-FFF2-40B4-BE49-F238E27FC236}">
                <a16:creationId xmlns:a16="http://schemas.microsoft.com/office/drawing/2014/main" id="{F56C159A-7BCC-42FB-809B-77279D69D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0"/>
            <a:ext cx="985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52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0">
            <a:extLst>
              <a:ext uri="{FF2B5EF4-FFF2-40B4-BE49-F238E27FC236}">
                <a16:creationId xmlns:a16="http://schemas.microsoft.com/office/drawing/2014/main" id="{72CA9F77-469B-46CA-8F73-D44922B9AD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74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1">
            <a:extLst>
              <a:ext uri="{FF2B5EF4-FFF2-40B4-BE49-F238E27FC236}">
                <a16:creationId xmlns:a16="http://schemas.microsoft.com/office/drawing/2014/main" id="{E2AF6C4B-FFAB-4751-AAA4-9DE5AF61E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068695"/>
            <a:ext cx="6858002" cy="472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9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2">
            <a:extLst>
              <a:ext uri="{FF2B5EF4-FFF2-40B4-BE49-F238E27FC236}">
                <a16:creationId xmlns:a16="http://schemas.microsoft.com/office/drawing/2014/main" id="{6C7FED2E-5BC6-4C5D-8E84-695A5B9E37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350" y="1147853"/>
            <a:ext cx="6828369" cy="45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3">
            <a:extLst>
              <a:ext uri="{FF2B5EF4-FFF2-40B4-BE49-F238E27FC236}">
                <a16:creationId xmlns:a16="http://schemas.microsoft.com/office/drawing/2014/main" id="{71988131-70CF-485A-922E-DB6A7806C4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982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37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4">
            <a:extLst>
              <a:ext uri="{FF2B5EF4-FFF2-40B4-BE49-F238E27FC236}">
                <a16:creationId xmlns:a16="http://schemas.microsoft.com/office/drawing/2014/main" id="{57A74805-A6A9-4DB1-87BC-63C05B122F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135923"/>
            <a:ext cx="6858001" cy="45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00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5">
            <a:extLst>
              <a:ext uri="{FF2B5EF4-FFF2-40B4-BE49-F238E27FC236}">
                <a16:creationId xmlns:a16="http://schemas.microsoft.com/office/drawing/2014/main" id="{97DA09C1-7D01-431C-A3B1-D51C3844C8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0"/>
            <a:ext cx="10020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6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6">
            <a:extLst>
              <a:ext uri="{FF2B5EF4-FFF2-40B4-BE49-F238E27FC236}">
                <a16:creationId xmlns:a16="http://schemas.microsoft.com/office/drawing/2014/main" id="{34ECB50C-2707-4D4C-9B5D-4AEEB52941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6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7">
            <a:extLst>
              <a:ext uri="{FF2B5EF4-FFF2-40B4-BE49-F238E27FC236}">
                <a16:creationId xmlns:a16="http://schemas.microsoft.com/office/drawing/2014/main" id="{8A389B42-5190-4FDF-989D-D46B09F85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0"/>
            <a:ext cx="10064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59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8">
            <a:extLst>
              <a:ext uri="{FF2B5EF4-FFF2-40B4-BE49-F238E27FC236}">
                <a16:creationId xmlns:a16="http://schemas.microsoft.com/office/drawing/2014/main" id="{454A3776-6038-4863-838C-AF40971BCD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0"/>
            <a:ext cx="10102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">
            <a:extLst>
              <a:ext uri="{FF2B5EF4-FFF2-40B4-BE49-F238E27FC236}">
                <a16:creationId xmlns:a16="http://schemas.microsoft.com/office/drawing/2014/main" id="{CDE18118-6463-4671-825E-5B6DE78B9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10287000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68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29">
            <a:extLst>
              <a:ext uri="{FF2B5EF4-FFF2-40B4-BE49-F238E27FC236}">
                <a16:creationId xmlns:a16="http://schemas.microsoft.com/office/drawing/2014/main" id="{0609DCA0-9F8B-4920-8238-712CFCEF61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0"/>
            <a:ext cx="988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78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0">
            <a:extLst>
              <a:ext uri="{FF2B5EF4-FFF2-40B4-BE49-F238E27FC236}">
                <a16:creationId xmlns:a16="http://schemas.microsoft.com/office/drawing/2014/main" id="{F73DBCF7-13DE-4D09-AEFB-D8EE6B169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0287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38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1">
            <a:extLst>
              <a:ext uri="{FF2B5EF4-FFF2-40B4-BE49-F238E27FC236}">
                <a16:creationId xmlns:a16="http://schemas.microsoft.com/office/drawing/2014/main" id="{420DD687-67EE-4A45-BF59-74ABACAAC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" y="0"/>
            <a:ext cx="9874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57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2">
            <a:extLst>
              <a:ext uri="{FF2B5EF4-FFF2-40B4-BE49-F238E27FC236}">
                <a16:creationId xmlns:a16="http://schemas.microsoft.com/office/drawing/2014/main" id="{7FA55C86-5DFD-448A-917E-9A3BD62A9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76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3">
            <a:extLst>
              <a:ext uri="{FF2B5EF4-FFF2-40B4-BE49-F238E27FC236}">
                <a16:creationId xmlns:a16="http://schemas.microsoft.com/office/drawing/2014/main" id="{A006ED18-E659-40E7-AA1F-6FD035E3D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012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81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4">
            <a:extLst>
              <a:ext uri="{FF2B5EF4-FFF2-40B4-BE49-F238E27FC236}">
                <a16:creationId xmlns:a16="http://schemas.microsoft.com/office/drawing/2014/main" id="{DC2BAAA9-337C-4EDB-B724-6902600A61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57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5">
            <a:extLst>
              <a:ext uri="{FF2B5EF4-FFF2-40B4-BE49-F238E27FC236}">
                <a16:creationId xmlns:a16="http://schemas.microsoft.com/office/drawing/2014/main" id="{B431182B-1B07-4BA2-8450-590DD60E6C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024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48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6">
            <a:extLst>
              <a:ext uri="{FF2B5EF4-FFF2-40B4-BE49-F238E27FC236}">
                <a16:creationId xmlns:a16="http://schemas.microsoft.com/office/drawing/2014/main" id="{3E1EB41F-CED4-4771-8E7A-F2AAD1D42F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010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76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7">
            <a:extLst>
              <a:ext uri="{FF2B5EF4-FFF2-40B4-BE49-F238E27FC236}">
                <a16:creationId xmlns:a16="http://schemas.microsoft.com/office/drawing/2014/main" id="{FCD8D4A5-2349-45A0-92AB-FF765F54AC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104255"/>
            <a:ext cx="6858002" cy="464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57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8">
            <a:extLst>
              <a:ext uri="{FF2B5EF4-FFF2-40B4-BE49-F238E27FC236}">
                <a16:creationId xmlns:a16="http://schemas.microsoft.com/office/drawing/2014/main" id="{C97FC8E1-E9D1-455F-B947-8095CA1D31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0852" y="935420"/>
            <a:ext cx="7010400" cy="48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89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">
            <a:extLst>
              <a:ext uri="{FF2B5EF4-FFF2-40B4-BE49-F238E27FC236}">
                <a16:creationId xmlns:a16="http://schemas.microsoft.com/office/drawing/2014/main" id="{52CEC28A-09AF-4220-8F25-F8633A089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0287000" cy="68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69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39">
            <a:extLst>
              <a:ext uri="{FF2B5EF4-FFF2-40B4-BE49-F238E27FC236}">
                <a16:creationId xmlns:a16="http://schemas.microsoft.com/office/drawing/2014/main" id="{C95F00F3-419C-4BF6-9E8F-5DE7E0D4F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"/>
            <a:ext cx="102870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9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0">
            <a:extLst>
              <a:ext uri="{FF2B5EF4-FFF2-40B4-BE49-F238E27FC236}">
                <a16:creationId xmlns:a16="http://schemas.microsoft.com/office/drawing/2014/main" id="{626B34C3-8B24-4CBB-89AE-16F5A5F496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0"/>
            <a:ext cx="10077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52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1">
            <a:extLst>
              <a:ext uri="{FF2B5EF4-FFF2-40B4-BE49-F238E27FC236}">
                <a16:creationId xmlns:a16="http://schemas.microsoft.com/office/drawing/2014/main" id="{95F5039A-81EF-4957-8D1D-3DEFE1991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026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0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2">
            <a:extLst>
              <a:ext uri="{FF2B5EF4-FFF2-40B4-BE49-F238E27FC236}">
                <a16:creationId xmlns:a16="http://schemas.microsoft.com/office/drawing/2014/main" id="{E0380251-F938-46A5-B16A-2E79D1CD3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026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5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3">
            <a:extLst>
              <a:ext uri="{FF2B5EF4-FFF2-40B4-BE49-F238E27FC236}">
                <a16:creationId xmlns:a16="http://schemas.microsoft.com/office/drawing/2014/main" id="{1718E6A9-AE30-4C24-A95F-8FFE3FEFBF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0"/>
            <a:ext cx="10064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989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4">
            <a:extLst>
              <a:ext uri="{FF2B5EF4-FFF2-40B4-BE49-F238E27FC236}">
                <a16:creationId xmlns:a16="http://schemas.microsoft.com/office/drawing/2014/main" id="{10BEF1C0-83A1-423B-85EF-52053FB3B4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0"/>
            <a:ext cx="9867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35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5">
            <a:extLst>
              <a:ext uri="{FF2B5EF4-FFF2-40B4-BE49-F238E27FC236}">
                <a16:creationId xmlns:a16="http://schemas.microsoft.com/office/drawing/2014/main" id="{5D5B3DC7-E55E-45A4-95E4-2E0E224EC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0" y="1155700"/>
            <a:ext cx="6858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216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6">
            <a:extLst>
              <a:ext uri="{FF2B5EF4-FFF2-40B4-BE49-F238E27FC236}">
                <a16:creationId xmlns:a16="http://schemas.microsoft.com/office/drawing/2014/main" id="{7062D321-8927-49CE-8E4C-826466DFB1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0" y="1137342"/>
            <a:ext cx="6858000" cy="458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15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7">
            <a:extLst>
              <a:ext uri="{FF2B5EF4-FFF2-40B4-BE49-F238E27FC236}">
                <a16:creationId xmlns:a16="http://schemas.microsoft.com/office/drawing/2014/main" id="{9A2E3BC8-DB2F-45D8-8088-76A12891A6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4499" y="1110075"/>
            <a:ext cx="6858001" cy="463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4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8">
            <a:extLst>
              <a:ext uri="{FF2B5EF4-FFF2-40B4-BE49-F238E27FC236}">
                <a16:creationId xmlns:a16="http://schemas.microsoft.com/office/drawing/2014/main" id="{1504FE99-01D3-4A49-BC79-9F3F957255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0"/>
            <a:ext cx="1024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02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">
            <a:extLst>
              <a:ext uri="{FF2B5EF4-FFF2-40B4-BE49-F238E27FC236}">
                <a16:creationId xmlns:a16="http://schemas.microsoft.com/office/drawing/2014/main" id="{5EFB96A6-8CB3-48FA-97F8-B29DC60C9D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10287000" cy="66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3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49">
            <a:extLst>
              <a:ext uri="{FF2B5EF4-FFF2-40B4-BE49-F238E27FC236}">
                <a16:creationId xmlns:a16="http://schemas.microsoft.com/office/drawing/2014/main" id="{443B593A-E03B-4391-B7F7-C1EC6FDCB4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121637"/>
            <a:ext cx="6858002" cy="46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1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0">
            <a:extLst>
              <a:ext uri="{FF2B5EF4-FFF2-40B4-BE49-F238E27FC236}">
                <a16:creationId xmlns:a16="http://schemas.microsoft.com/office/drawing/2014/main" id="{1FED5D45-8191-4A3D-A6FF-CEE4B7276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127373"/>
            <a:ext cx="6858002" cy="46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65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1">
            <a:extLst>
              <a:ext uri="{FF2B5EF4-FFF2-40B4-BE49-F238E27FC236}">
                <a16:creationId xmlns:a16="http://schemas.microsoft.com/office/drawing/2014/main" id="{D487C250-42CE-47B5-8E91-581443BCFD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035129"/>
            <a:ext cx="6858002" cy="47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86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2">
            <a:extLst>
              <a:ext uri="{FF2B5EF4-FFF2-40B4-BE49-F238E27FC236}">
                <a16:creationId xmlns:a16="http://schemas.microsoft.com/office/drawing/2014/main" id="{64EF5E6C-0128-4231-A815-D32415DD40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008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93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3">
            <a:extLst>
              <a:ext uri="{FF2B5EF4-FFF2-40B4-BE49-F238E27FC236}">
                <a16:creationId xmlns:a16="http://schemas.microsoft.com/office/drawing/2014/main" id="{2ECEA576-FB24-47B6-BB77-E3D5538D81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0" y="1102794"/>
            <a:ext cx="6858000" cy="46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96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4">
            <a:extLst>
              <a:ext uri="{FF2B5EF4-FFF2-40B4-BE49-F238E27FC236}">
                <a16:creationId xmlns:a16="http://schemas.microsoft.com/office/drawing/2014/main" id="{235332C0-1D69-4C60-AFB0-77528D1573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019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540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5">
            <a:extLst>
              <a:ext uri="{FF2B5EF4-FFF2-40B4-BE49-F238E27FC236}">
                <a16:creationId xmlns:a16="http://schemas.microsoft.com/office/drawing/2014/main" id="{AAECB327-13BD-4E6B-AEC9-6C4A03F8A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0287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955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6">
            <a:extLst>
              <a:ext uri="{FF2B5EF4-FFF2-40B4-BE49-F238E27FC236}">
                <a16:creationId xmlns:a16="http://schemas.microsoft.com/office/drawing/2014/main" id="{FAD55E03-96FB-4F1F-8F28-DE2F0B6AF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0287000" cy="681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83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7">
            <a:extLst>
              <a:ext uri="{FF2B5EF4-FFF2-40B4-BE49-F238E27FC236}">
                <a16:creationId xmlns:a16="http://schemas.microsoft.com/office/drawing/2014/main" id="{6B1EBE7D-9014-4EBC-9DC4-99BFBC2FE1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028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461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8">
            <a:extLst>
              <a:ext uri="{FF2B5EF4-FFF2-40B4-BE49-F238E27FC236}">
                <a16:creationId xmlns:a16="http://schemas.microsoft.com/office/drawing/2014/main" id="{3EA90F4D-3F5F-44A1-AA40-303E5E0707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008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5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">
            <a:extLst>
              <a:ext uri="{FF2B5EF4-FFF2-40B4-BE49-F238E27FC236}">
                <a16:creationId xmlns:a16="http://schemas.microsoft.com/office/drawing/2014/main" id="{7B387EE9-30AD-4AA3-B196-6347019953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0"/>
            <a:ext cx="1012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66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59">
            <a:extLst>
              <a:ext uri="{FF2B5EF4-FFF2-40B4-BE49-F238E27FC236}">
                <a16:creationId xmlns:a16="http://schemas.microsoft.com/office/drawing/2014/main" id="{ACDF7BEF-2855-496D-806C-25C72B5F3D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1018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781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0">
            <a:extLst>
              <a:ext uri="{FF2B5EF4-FFF2-40B4-BE49-F238E27FC236}">
                <a16:creationId xmlns:a16="http://schemas.microsoft.com/office/drawing/2014/main" id="{56F4DF78-99F3-4AB3-9CBE-817110B1F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009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30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1">
            <a:extLst>
              <a:ext uri="{FF2B5EF4-FFF2-40B4-BE49-F238E27FC236}">
                <a16:creationId xmlns:a16="http://schemas.microsoft.com/office/drawing/2014/main" id="{C371A4FB-8DED-4A74-8AEA-4681E23BAA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3987" y="1216557"/>
            <a:ext cx="6857998" cy="442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51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2">
            <a:extLst>
              <a:ext uri="{FF2B5EF4-FFF2-40B4-BE49-F238E27FC236}">
                <a16:creationId xmlns:a16="http://schemas.microsoft.com/office/drawing/2014/main" id="{3572A3ED-0142-41A4-8A0A-6AE7F4C327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0"/>
            <a:ext cx="9836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45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3">
            <a:extLst>
              <a:ext uri="{FF2B5EF4-FFF2-40B4-BE49-F238E27FC236}">
                <a16:creationId xmlns:a16="http://schemas.microsoft.com/office/drawing/2014/main" id="{6DC672F3-185E-4302-A29F-71A5075D9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982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335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4">
            <a:extLst>
              <a:ext uri="{FF2B5EF4-FFF2-40B4-BE49-F238E27FC236}">
                <a16:creationId xmlns:a16="http://schemas.microsoft.com/office/drawing/2014/main" id="{94F6189A-94ED-4641-A82F-40AED4E016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0" y="1123072"/>
            <a:ext cx="6858000" cy="461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980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5">
            <a:extLst>
              <a:ext uri="{FF2B5EF4-FFF2-40B4-BE49-F238E27FC236}">
                <a16:creationId xmlns:a16="http://schemas.microsoft.com/office/drawing/2014/main" id="{2EA18ADA-62B3-46DB-98CB-59500221D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0"/>
            <a:ext cx="1015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38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6">
            <a:extLst>
              <a:ext uri="{FF2B5EF4-FFF2-40B4-BE49-F238E27FC236}">
                <a16:creationId xmlns:a16="http://schemas.microsoft.com/office/drawing/2014/main" id="{5A1D400D-3A56-43DD-8738-AE207E9050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181" y="1125318"/>
            <a:ext cx="6836835" cy="45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03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7">
            <a:extLst>
              <a:ext uri="{FF2B5EF4-FFF2-40B4-BE49-F238E27FC236}">
                <a16:creationId xmlns:a16="http://schemas.microsoft.com/office/drawing/2014/main" id="{92274EE9-C9FD-4B6E-8800-605123B8D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" y="0"/>
            <a:ext cx="10052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574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8">
            <a:extLst>
              <a:ext uri="{FF2B5EF4-FFF2-40B4-BE49-F238E27FC236}">
                <a16:creationId xmlns:a16="http://schemas.microsoft.com/office/drawing/2014/main" id="{B9DBE09F-D3FB-489E-8120-03A4EEEE8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135922"/>
            <a:ext cx="6858001" cy="45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32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">
            <a:extLst>
              <a:ext uri="{FF2B5EF4-FFF2-40B4-BE49-F238E27FC236}">
                <a16:creationId xmlns:a16="http://schemas.microsoft.com/office/drawing/2014/main" id="{F22B6C3D-678A-49D6-ACFB-F47F6F27F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0287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256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69">
            <a:extLst>
              <a:ext uri="{FF2B5EF4-FFF2-40B4-BE49-F238E27FC236}">
                <a16:creationId xmlns:a16="http://schemas.microsoft.com/office/drawing/2014/main" id="{8786F53D-F989-4B15-89EB-62C72BA41D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0"/>
            <a:ext cx="1012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58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0">
            <a:extLst>
              <a:ext uri="{FF2B5EF4-FFF2-40B4-BE49-F238E27FC236}">
                <a16:creationId xmlns:a16="http://schemas.microsoft.com/office/drawing/2014/main" id="{3E243037-EDFA-40E2-BA49-B8ECDF031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0"/>
            <a:ext cx="999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52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1">
            <a:extLst>
              <a:ext uri="{FF2B5EF4-FFF2-40B4-BE49-F238E27FC236}">
                <a16:creationId xmlns:a16="http://schemas.microsoft.com/office/drawing/2014/main" id="{E409EDA2-BC60-4FD5-BBD0-E1A709BFB6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016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416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2">
            <a:extLst>
              <a:ext uri="{FF2B5EF4-FFF2-40B4-BE49-F238E27FC236}">
                <a16:creationId xmlns:a16="http://schemas.microsoft.com/office/drawing/2014/main" id="{67F16D80-CADF-4678-AED1-BA3B071761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0"/>
            <a:ext cx="1020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428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3">
            <a:extLst>
              <a:ext uri="{FF2B5EF4-FFF2-40B4-BE49-F238E27FC236}">
                <a16:creationId xmlns:a16="http://schemas.microsoft.com/office/drawing/2014/main" id="{7D582EB1-1B65-4598-A6D2-DEB6A1A329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0287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007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4">
            <a:extLst>
              <a:ext uri="{FF2B5EF4-FFF2-40B4-BE49-F238E27FC236}">
                <a16:creationId xmlns:a16="http://schemas.microsoft.com/office/drawing/2014/main" id="{3EA178D6-7BEA-4997-9633-8B04C851B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0"/>
            <a:ext cx="10217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36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5">
            <a:extLst>
              <a:ext uri="{FF2B5EF4-FFF2-40B4-BE49-F238E27FC236}">
                <a16:creationId xmlns:a16="http://schemas.microsoft.com/office/drawing/2014/main" id="{D8033117-8F6D-48AA-B1EF-9E00BDF991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0287000" cy="67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947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6">
            <a:extLst>
              <a:ext uri="{FF2B5EF4-FFF2-40B4-BE49-F238E27FC236}">
                <a16:creationId xmlns:a16="http://schemas.microsoft.com/office/drawing/2014/main" id="{CB5359C4-2B78-4735-8CB9-1B9604E58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8" y="1067189"/>
            <a:ext cx="6858002" cy="47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9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7">
            <a:extLst>
              <a:ext uri="{FF2B5EF4-FFF2-40B4-BE49-F238E27FC236}">
                <a16:creationId xmlns:a16="http://schemas.microsoft.com/office/drawing/2014/main" id="{FC77D902-6177-4C30-8FA3-9477046DD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0"/>
            <a:ext cx="1020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546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8">
            <a:extLst>
              <a:ext uri="{FF2B5EF4-FFF2-40B4-BE49-F238E27FC236}">
                <a16:creationId xmlns:a16="http://schemas.microsoft.com/office/drawing/2014/main" id="{5DB86DCC-5031-4BCF-84AE-7CEE9CA570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">
            <a:extLst>
              <a:ext uri="{FF2B5EF4-FFF2-40B4-BE49-F238E27FC236}">
                <a16:creationId xmlns:a16="http://schemas.microsoft.com/office/drawing/2014/main" id="{A6AA119E-522A-4A52-AF44-204C1A9A87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9" y="1131655"/>
            <a:ext cx="6858002" cy="459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738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79">
            <a:extLst>
              <a:ext uri="{FF2B5EF4-FFF2-40B4-BE49-F238E27FC236}">
                <a16:creationId xmlns:a16="http://schemas.microsoft.com/office/drawing/2014/main" id="{07A4A99A-5BD3-4C84-A6E0-B224DA639D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99" y="1107169"/>
            <a:ext cx="6858000" cy="46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074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-9690" y="1248919"/>
            <a:ext cx="10294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John Guilday Cave Preserve</a:t>
            </a:r>
          </a:p>
          <a:p>
            <a:pPr algn="ctr"/>
            <a:r>
              <a:rPr lang="en-US" sz="2000" dirty="0"/>
              <a:t>By the Guilday Cave Preserver Management Committee (1992)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5121753" cy="1483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S628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David Socky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81 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2/4/2021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424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 628 John Guilday Preserve -8">
            <a:extLst>
              <a:ext uri="{FF2B5EF4-FFF2-40B4-BE49-F238E27FC236}">
                <a16:creationId xmlns:a16="http://schemas.microsoft.com/office/drawing/2014/main" id="{F529CB99-2401-4C48-A835-B6687C183C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0"/>
            <a:ext cx="1020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1231</Words>
  <Application>Microsoft Office PowerPoint</Application>
  <PresentationFormat>35mm Slides</PresentationFormat>
  <Paragraphs>177</Paragraphs>
  <Slides>81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 Webinar Series</dc:title>
  <dc:creator>Jason</dc:creator>
  <cp:lastModifiedBy>David Socky</cp:lastModifiedBy>
  <cp:revision>169</cp:revision>
  <dcterms:created xsi:type="dcterms:W3CDTF">2012-12-11T04:58:37Z</dcterms:created>
  <dcterms:modified xsi:type="dcterms:W3CDTF">2021-02-04T15:02:13Z</dcterms:modified>
</cp:coreProperties>
</file>